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78"/>
  </p:notesMasterIdLst>
  <p:sldIdLst>
    <p:sldId id="11553" r:id="rId2"/>
    <p:sldId id="11666" r:id="rId3"/>
    <p:sldId id="11818" r:id="rId4"/>
    <p:sldId id="11828" r:id="rId5"/>
    <p:sldId id="11829" r:id="rId6"/>
    <p:sldId id="11819" r:id="rId7"/>
    <p:sldId id="11830" r:id="rId8"/>
    <p:sldId id="12002" r:id="rId9"/>
    <p:sldId id="11832" r:id="rId10"/>
    <p:sldId id="11833" r:id="rId11"/>
    <p:sldId id="11940" r:id="rId12"/>
    <p:sldId id="12003" r:id="rId13"/>
    <p:sldId id="11946" r:id="rId14"/>
    <p:sldId id="11948" r:id="rId15"/>
    <p:sldId id="11949" r:id="rId16"/>
    <p:sldId id="11951" r:id="rId17"/>
    <p:sldId id="11952" r:id="rId18"/>
    <p:sldId id="11953" r:id="rId19"/>
    <p:sldId id="11954" r:id="rId20"/>
    <p:sldId id="11955" r:id="rId21"/>
    <p:sldId id="11956" r:id="rId22"/>
    <p:sldId id="11958" r:id="rId23"/>
    <p:sldId id="11959" r:id="rId24"/>
    <p:sldId id="11941" r:id="rId25"/>
    <p:sldId id="11960" r:id="rId26"/>
    <p:sldId id="11961" r:id="rId27"/>
    <p:sldId id="11962" r:id="rId28"/>
    <p:sldId id="11963" r:id="rId29"/>
    <p:sldId id="11964" r:id="rId30"/>
    <p:sldId id="12005" r:id="rId31"/>
    <p:sldId id="11682" r:id="rId32"/>
    <p:sldId id="11967" r:id="rId33"/>
    <p:sldId id="11968" r:id="rId34"/>
    <p:sldId id="11969" r:id="rId35"/>
    <p:sldId id="11970" r:id="rId36"/>
    <p:sldId id="11971" r:id="rId37"/>
    <p:sldId id="11972" r:id="rId38"/>
    <p:sldId id="11973" r:id="rId39"/>
    <p:sldId id="11974" r:id="rId40"/>
    <p:sldId id="11975" r:id="rId41"/>
    <p:sldId id="11977" r:id="rId42"/>
    <p:sldId id="11976" r:id="rId43"/>
    <p:sldId id="11966" r:id="rId44"/>
    <p:sldId id="11978" r:id="rId45"/>
    <p:sldId id="12006" r:id="rId46"/>
    <p:sldId id="11979" r:id="rId47"/>
    <p:sldId id="11980" r:id="rId48"/>
    <p:sldId id="11981" r:id="rId49"/>
    <p:sldId id="12007" r:id="rId50"/>
    <p:sldId id="12008" r:id="rId51"/>
    <p:sldId id="11982" r:id="rId52"/>
    <p:sldId id="11983" r:id="rId53"/>
    <p:sldId id="11945" r:id="rId54"/>
    <p:sldId id="11984" r:id="rId55"/>
    <p:sldId id="11985" r:id="rId56"/>
    <p:sldId id="11986" r:id="rId57"/>
    <p:sldId id="11987" r:id="rId58"/>
    <p:sldId id="11988" r:id="rId59"/>
    <p:sldId id="11942" r:id="rId60"/>
    <p:sldId id="12004" r:id="rId61"/>
    <p:sldId id="11989" r:id="rId62"/>
    <p:sldId id="11990" r:id="rId63"/>
    <p:sldId id="11991" r:id="rId64"/>
    <p:sldId id="11992" r:id="rId65"/>
    <p:sldId id="11943" r:id="rId66"/>
    <p:sldId id="11993" r:id="rId67"/>
    <p:sldId id="11994" r:id="rId68"/>
    <p:sldId id="11944" r:id="rId69"/>
    <p:sldId id="11995" r:id="rId70"/>
    <p:sldId id="11996" r:id="rId71"/>
    <p:sldId id="11997" r:id="rId72"/>
    <p:sldId id="11998" r:id="rId73"/>
    <p:sldId id="11999" r:id="rId74"/>
    <p:sldId id="11463" r:id="rId75"/>
    <p:sldId id="12000" r:id="rId76"/>
    <p:sldId id="1200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030C"/>
    <a:srgbClr val="FFA672"/>
    <a:srgbClr val="626075"/>
    <a:srgbClr val="9EC3EF"/>
    <a:srgbClr val="352313"/>
    <a:srgbClr val="8B884E"/>
    <a:srgbClr val="C38A4A"/>
    <a:srgbClr val="AE5923"/>
    <a:srgbClr val="CEA35D"/>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62" autoAdjust="0"/>
    <p:restoredTop sz="91562" autoAdjust="0"/>
  </p:normalViewPr>
  <p:slideViewPr>
    <p:cSldViewPr>
      <p:cViewPr varScale="1">
        <p:scale>
          <a:sx n="79" d="100"/>
          <a:sy n="79" d="100"/>
        </p:scale>
        <p:origin x="1344"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5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0" i="0" baseline="0" dirty="0" smtClean="0">
                <a:latin typeface="Arial" panose="020B0604020202020204" pitchFamily="34" charset="0"/>
              </a:rPr>
              <a:t>The nature </a:t>
            </a:r>
            <a:endParaRPr lang="en-US" sz="800" b="0" i="0" baseline="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121967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64679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a:p>
        </p:txBody>
      </p:sp>
    </p:spTree>
    <p:extLst>
      <p:ext uri="{BB962C8B-B14F-4D97-AF65-F5344CB8AC3E}">
        <p14:creationId xmlns:p14="http://schemas.microsoft.com/office/powerpoint/2010/main" val="117492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1179323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0" i="0" baseline="0" dirty="0">
              <a:latin typeface="Agency FB" panose="020B0503020202020204" pitchFamily="34"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215445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04800" y="120054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5862" y="2152820"/>
            <a:ext cx="9144000" cy="163121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0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Describes What the Prophets Did and What the Angels would Like to Do.</a:t>
            </a:r>
            <a:endParaRPr lang="en-US" sz="50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3889857"/>
            <a:ext cx="8802292" cy="2862322"/>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5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So wonderful is our salvation experience of sharing Messiah’s suffering and glory that the prophets and angels experience the attraction of it.</a:t>
            </a:r>
            <a:endParaRPr lang="en-US" sz="45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4959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800100" y="1461039"/>
            <a:ext cx="7617615" cy="2123658"/>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a:t>
            </a: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6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9999"/>
          <a:stretch/>
        </p:blipFill>
        <p:spPr>
          <a:xfrm>
            <a:off x="3240724" y="3710909"/>
            <a:ext cx="3117368" cy="2999881"/>
          </a:xfrm>
          <a:prstGeom prst="ellipse">
            <a:avLst/>
          </a:prstGeom>
          <a:ln>
            <a:noFill/>
          </a:ln>
          <a:effectLst>
            <a:outerShdw blurRad="50800" dist="101600" dir="4200000" algn="tl" rotWithShape="0">
              <a:prstClr val="black">
                <a:alpha val="89000"/>
              </a:prstClr>
            </a:outerShdw>
            <a:softEdge rad="76200"/>
          </a:effectLst>
        </p:spPr>
      </p:pic>
    </p:spTree>
    <p:extLst>
      <p:ext uri="{BB962C8B-B14F-4D97-AF65-F5344CB8AC3E}">
        <p14:creationId xmlns:p14="http://schemas.microsoft.com/office/powerpoint/2010/main" val="40850526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2" presetClass="entr" presetSubtype="4" fill="hold" nodeType="withEffect">
                                  <p:stCondLst>
                                    <p:cond delay="7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306265"/>
            <a:ext cx="8686800" cy="452431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calls on his readers to rejoice in God despite the trials, which have the purpose of purifying their faith for future glory. This rejoicing is the outward evidence that the salvation of the soul is being effected.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7689886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306265"/>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you greatly rejoice, though now for a little while, if need be, you have been grieved by various trials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(1:6)</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9095842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306265"/>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hoo</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“wherein” </a:t>
            </a:r>
            <a:r>
              <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[KJV]</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looks back to the “…God and Father of our Lord Jesus Christ.”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9772" y="4767967"/>
            <a:ext cx="8744243"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Ephesian Parallel</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Him</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hoo</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(1:7a)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points back to “God and Father…”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(1:3a) </a:t>
            </a:r>
            <a:endParaRPr lang="en-US" sz="6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1554595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306265"/>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Him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the Father of our Lord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greatly rejoice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802616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3376" y="1029070"/>
            <a:ext cx="44196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Ephesians Parallels</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25902" y="1998769"/>
            <a:ext cx="5872089"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Doxology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1:3 / Eph.</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1:3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13574" y="3010832"/>
            <a:ext cx="781169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Being Chosen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1:1-2 / Eph. 1:4-7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13574" y="4022895"/>
            <a:ext cx="881809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Mystery of the Gospel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1:12 / Eph. 3:10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12402" y="5009601"/>
            <a:ext cx="881809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Living Stones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2:4-7 / Eph. 2:20-22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4465363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75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3376" y="1029070"/>
            <a:ext cx="44196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Ephesians Parallels</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25902" y="2007155"/>
            <a:ext cx="881809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Mystery of the Gospel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1:12 / Eph. 3:10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29419" y="2986134"/>
            <a:ext cx="8587114" cy="149271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Instruction to slaves and wives to Submit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2:18f / Eph. 5:22f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25902" y="4671924"/>
            <a:ext cx="8818098"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as Lord of All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3:22 / Eph. 1:20-22 </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411181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3376" y="1029070"/>
            <a:ext cx="383522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James Parallels</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66913" y="2031190"/>
            <a:ext cx="8818098"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Rejoicing in Trials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 Pt. 1:6 / James 1:2-3</a:t>
            </a:r>
            <a:endPar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28600" y="3120559"/>
            <a:ext cx="86868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brethren, count it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joy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you fall into various trials,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knowing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the testing of your faith produces patience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(James 1:2-3)</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2214892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1250"/>
                            </p:stCondLst>
                            <p:childTnLst>
                              <p:par>
                                <p:cTn id="9" presetID="22" presetClass="entr" presetSubtype="8"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2245663"/>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greatly rejoice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agalliao</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jump for joy, i.e.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exult</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12" name="TextBox 11"/>
          <p:cNvSpPr txBox="1"/>
          <p:nvPr/>
        </p:nvSpPr>
        <p:spPr>
          <a:xfrm>
            <a:off x="226216" y="4896338"/>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“grieved”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hupethentes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be sad, heaviness, grief or sorrow.</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365675" y="3815323"/>
            <a:ext cx="286746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Contrasts</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191155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750" fill="hold"/>
                                        <p:tgtEl>
                                          <p:spTgt spid="14"/>
                                        </p:tgtEl>
                                        <p:attrNameLst>
                                          <p:attrName>ppt_w</p:attrName>
                                        </p:attrNameLst>
                                      </p:cBhvr>
                                      <p:tavLst>
                                        <p:tav tm="0">
                                          <p:val>
                                            <p:strVal val="#ppt_w*0.70"/>
                                          </p:val>
                                        </p:tav>
                                        <p:tav tm="100000">
                                          <p:val>
                                            <p:strVal val="#ppt_w"/>
                                          </p:val>
                                        </p:tav>
                                      </p:tavLst>
                                    </p:anim>
                                    <p:anim calcmode="lin" valueType="num">
                                      <p:cBhvr>
                                        <p:cTn id="13" dur="750" fill="hold"/>
                                        <p:tgtEl>
                                          <p:spTgt spid="14"/>
                                        </p:tgtEl>
                                        <p:attrNameLst>
                                          <p:attrName>ppt_h</p:attrName>
                                        </p:attrNameLst>
                                      </p:cBhvr>
                                      <p:tavLst>
                                        <p:tav tm="0">
                                          <p:val>
                                            <p:strVal val="#ppt_h"/>
                                          </p:val>
                                        </p:tav>
                                        <p:tav tm="100000">
                                          <p:val>
                                            <p:strVal val="#ppt_h"/>
                                          </p:val>
                                        </p:tav>
                                      </p:tavLst>
                                    </p:anim>
                                    <p:animEffect transition="in" filter="fade">
                                      <p:cBhvr>
                                        <p:cTn id="14" dur="750"/>
                                        <p:tgtEl>
                                          <p:spTgt spid="14"/>
                                        </p:tgtEl>
                                      </p:cBhvr>
                                    </p:animEffect>
                                  </p:childTnLst>
                                </p:cTn>
                              </p:par>
                            </p:childTnLst>
                          </p:cTn>
                        </p:par>
                        <p:par>
                          <p:cTn id="15" fill="hold">
                            <p:stCondLst>
                              <p:cond delay="750"/>
                            </p:stCondLst>
                            <p:childTnLst>
                              <p:par>
                                <p:cTn id="16" presetID="22" presetClass="entr" presetSubtype="8"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56654345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281732"/>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sorrow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brought on by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various trials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only for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(just now) and only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little while</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104900" y="4862254"/>
            <a:ext cx="693420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5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little</a:t>
            </a: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5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0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oligos</a:t>
            </a:r>
            <a:r>
              <a:rPr lang="en-US" sz="5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puny; short.</a:t>
            </a:r>
            <a:endPar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498090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281732"/>
            <a:ext cx="8686800"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sorrow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brought on by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various trials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“if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need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it will come only as necessary and then is good as gone.</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4767967"/>
            <a:ext cx="8715542"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ei</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assumes to be true and</a:t>
            </a:r>
          </a:p>
          <a:p>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assumes trials are necessary.</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4504731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34542" y="2281732"/>
            <a:ext cx="8874916"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various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trials”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poikílois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peirasmoís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temptations or tests which we experience, are </a:t>
            </a: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only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now, and are </a:t>
            </a:r>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only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a short time, and come in various ways.</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787530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34542" y="2281732"/>
            <a:ext cx="887491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various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trials”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7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poikílois</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7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peirasmoís</a:t>
            </a:r>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4228" y="3148798"/>
            <a:ext cx="8795230" cy="36625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trials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peirasmois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broader than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persecutions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diogmoi</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tribulations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thlipesis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can included sickness, accidents, natural disasters, wars, etc. along with tribulations and persecutions.  </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496891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306265"/>
            <a:ext cx="8686800"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genuineness of your faith, being much more precious than gold that perishes, though it is tested by fire, may be found to praise, honor, and glory at the revelation of Jesus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(1:7)</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93931451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28600" y="2306265"/>
            <a:ext cx="8686800"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genuineness</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dokimion</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trial or test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[KJV]</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be found approved. </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6255" y="4059604"/>
            <a:ext cx="8767729"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test to see if we have faith, or to see if we are really saved, but to see the quality, strength or depth of the faith.</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4745515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14300" y="2306265"/>
            <a:ext cx="8915400" cy="427809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faith</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faith is </a:t>
            </a:r>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gift of God!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 persons has the ability to exercise his/her own faith in Christ in order to be saved eternally from condemnation, i.e.: Hell. Otherwise how can any be held responsible for something they are not able to do? </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5562657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14300" y="2306265"/>
            <a:ext cx="8915400"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faith</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faith is </a:t>
            </a:r>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gift of God!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 itself does not come from God, but “faith comes from hearing and hearing the Word of God”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(Romans 10:17)</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79832678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14300" y="2306265"/>
            <a:ext cx="89154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faith</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does not test your faith to see if you have faith, as if God does not know.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27195" y="4597521"/>
            <a:ext cx="8915400"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to have faith to begin with in order it to be tested. One has to have faith in order to continue in the faith.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5827262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9550" y="2238979"/>
            <a:ext cx="87249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gold that perishes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places greater value in your faith than anything in this temporal world.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148761"/>
            <a:ext cx="4788877" cy="2507266"/>
          </a:xfrm>
          <a:prstGeom prst="rect">
            <a:avLst/>
          </a:prstGeom>
          <a:effectLst>
            <a:softEdge rad="127000"/>
          </a:effectLst>
        </p:spPr>
      </p:pic>
    </p:spTree>
    <p:extLst>
      <p:ext uri="{BB962C8B-B14F-4D97-AF65-F5344CB8AC3E}">
        <p14:creationId xmlns:p14="http://schemas.microsoft.com/office/powerpoint/2010/main" val="45396085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471590"/>
            <a:ext cx="8534400" cy="4154984"/>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ct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of the Soul,</a:t>
            </a:r>
          </a:p>
          <a:p>
            <a:pPr algn="ct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Hope and Goal</a:t>
            </a:r>
          </a:p>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6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1507247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09550" y="2261602"/>
            <a:ext cx="87249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tested by fire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reflects the purification process of gold that proves its true identity and improves its quality.</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824" y="4524310"/>
            <a:ext cx="3009900" cy="2260770"/>
          </a:xfrm>
          <a:prstGeom prst="rect">
            <a:avLst/>
          </a:prstGeom>
          <a:effectLst>
            <a:softEdge rad="127000"/>
          </a:effectLst>
        </p:spPr>
      </p:pic>
    </p:spTree>
    <p:extLst>
      <p:ext uri="{BB962C8B-B14F-4D97-AF65-F5344CB8AC3E}">
        <p14:creationId xmlns:p14="http://schemas.microsoft.com/office/powerpoint/2010/main" val="15041992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824" y="4524310"/>
            <a:ext cx="3009900" cy="2260770"/>
          </a:xfrm>
          <a:prstGeom prst="rect">
            <a:avLst/>
          </a:prstGeom>
          <a:effectLst>
            <a:softEdge rad="127000"/>
          </a:effectLst>
        </p:spPr>
      </p:pic>
      <p:sp>
        <p:nvSpPr>
          <p:cNvPr id="12" name="TextBox 11"/>
          <p:cNvSpPr txBox="1"/>
          <p:nvPr/>
        </p:nvSpPr>
        <p:spPr>
          <a:xfrm>
            <a:off x="144760" y="2214168"/>
            <a:ext cx="8799908" cy="452431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anyone builds on this foundation with gold, silver, precious stones, wood, hay,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straw, each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one's work will become clear; for the Day will declare it, because it will be revealed by fire; and the fire will test each one's work, of what sort it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9677849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1" name="TextBox 10"/>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824" y="4524310"/>
            <a:ext cx="3009900" cy="2260770"/>
          </a:xfrm>
          <a:prstGeom prst="rect">
            <a:avLst/>
          </a:prstGeom>
          <a:effectLst>
            <a:softEdge rad="127000"/>
          </a:effectLst>
        </p:spPr>
      </p:pic>
      <p:sp>
        <p:nvSpPr>
          <p:cNvPr id="12" name="TextBox 11"/>
          <p:cNvSpPr txBox="1"/>
          <p:nvPr/>
        </p:nvSpPr>
        <p:spPr>
          <a:xfrm>
            <a:off x="149782" y="2245663"/>
            <a:ext cx="8799908"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anyone's work which he has built on it endures, he will receive a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reward. If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anyone's work is burned, he will suffer loss; but he himself will be saved, yet so as through fire</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Cor. 3:9-15)</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2121990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14300" y="2253710"/>
            <a:ext cx="89154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be found</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suggests the divine search for the pure, true part of our faith which the fires of testing has purified.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0" y="4575132"/>
            <a:ext cx="3009900" cy="2260770"/>
          </a:xfrm>
          <a:prstGeom prst="rect">
            <a:avLst/>
          </a:prstGeom>
          <a:effectLst>
            <a:softEdge rad="127000"/>
          </a:effectLst>
        </p:spPr>
      </p:pic>
    </p:spTree>
    <p:extLst>
      <p:ext uri="{BB962C8B-B14F-4D97-AF65-F5344CB8AC3E}">
        <p14:creationId xmlns:p14="http://schemas.microsoft.com/office/powerpoint/2010/main" val="563104649"/>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14300" y="2245663"/>
            <a:ext cx="8915400" cy="437042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praise, honor, and </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After the purification process is complete, God commends and rewards our faith with commendations of praise, reputation and honor, and exaltation and glory. A triune reward from a Triune God.</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14238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37529" y="2215667"/>
            <a:ext cx="8668943" cy="15388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praise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commendation, “well done, good and faithful servant.”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25:21)</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14300" y="3893831"/>
            <a:ext cx="8915400"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“…wait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till the Lord comes. He will bring to light what is hidden in darkness and will expose the motives of men's hearts. At that time each will receive his</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praise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Cor. 4:5)</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[NIV]</a:t>
            </a:r>
            <a:endParaRPr lang="en-US" sz="3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0362694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20687" y="2245663"/>
            <a:ext cx="8702626"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describes the high distinction or recognition given to the faithful.</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73855" y="3844631"/>
            <a:ext cx="9067800" cy="261610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1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overcomes shall be clothed in white garments, and I will not blot out his name from the Book of Life; but </a:t>
            </a:r>
            <a:r>
              <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will confess his name before My Father and before His angels</a:t>
            </a:r>
            <a:r>
              <a:rPr lang="en-US" sz="41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1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1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3:5)</a:t>
            </a:r>
            <a:endParaRPr lang="en-US" sz="41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7876248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6270" y="2267115"/>
            <a:ext cx="8724900" cy="15388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exaltation that God will give to the humble at the coming of Christ.</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16270" y="4038600"/>
            <a:ext cx="8724900"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who is our life appears, then you also will appear with Him in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 3:4)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7160333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6270" y="2267115"/>
            <a:ext cx="8724900" cy="15388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exaltation that God will give to the humble at the coming of Christ.</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16270" y="4038600"/>
            <a:ext cx="8724900"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 Chief Shepherd appears, you will receive the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crown of glory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does not fade away</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5:4)</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046081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16270" y="2267115"/>
            <a:ext cx="8724900" cy="15388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exaltation that God will give to the humble at the coming of Christ.</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9550" y="3870060"/>
            <a:ext cx="8724900"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 who overcomes I will grant to sit with Me on My throne, as I also overcame and sat down with My Father on His throne</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 3:21)</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4457944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264941"/>
            <a:ext cx="8534400" cy="175432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04800" y="3154923"/>
            <a:ext cx="8534400" cy="3046988"/>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7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entire preface strikes a not of triumph. A note of encouragement to lift the spirits of the afflicted, to suffering Christians experiencing various trials. </a:t>
            </a:r>
            <a:endParaRPr lang="en-US" sz="47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68425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9550" y="2306265"/>
            <a:ext cx="87249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revelation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err="1"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apokalupsis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full discloser or uncovering of Jesus Christ. </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8116" y="4721800"/>
            <a:ext cx="8724900" cy="15388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err="1"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apokalupsis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t>
            </a:r>
            <a:r>
              <a:rPr lang="en-US" sz="4600" b="1" u="sng"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about the end of the world! </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735208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9550" y="2306265"/>
            <a:ext cx="87249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revelation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err="1"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apokalupsis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full discloser or uncovering of Jesus Christ. </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4625359"/>
            <a:ext cx="8724900"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make known to you, brethren, that the </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gospel… it </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came through the </a:t>
            </a:r>
            <a:r>
              <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a:t>
            </a:r>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Jesus Christ</a:t>
            </a:r>
            <a:r>
              <a:rPr lang="en-US" sz="43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(Gal. 1:12)</a:t>
            </a:r>
            <a:endPar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132598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09550" y="2306265"/>
            <a:ext cx="8724900" cy="224676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revelation of Jesus Christ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err="1"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apokalupsis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the full discloser or uncovering of Jesus Christ. </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9550" y="4625359"/>
            <a:ext cx="8724900"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indeed was foreordained before the foundation of the world, but was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manifest</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2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phaneroo</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last times for </a:t>
            </a:r>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(1:20)</a:t>
            </a:r>
            <a:endPar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0986930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85178"/>
            <a:ext cx="8799908"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not seen you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 Though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Him, yet believing, you rejoice with joy inexpressible and full of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 receiving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faith --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your souls</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(1:8-9)</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0720525"/>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59064"/>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not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seen… Though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Him</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rejoice</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72046" y="3904799"/>
            <a:ext cx="8799908"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readers were </a:t>
            </a:r>
            <a:r>
              <a:rPr lang="en-US" sz="4400" b="1" u="sng"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eyewitness of Jesus ministry or resurrection. And despite </a:t>
            </a:r>
            <a:r>
              <a:rPr lang="en-US" sz="4400" b="1" u="sng"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presently seeing Him they still love, believe and rejoice in Him in the midst of trials.  </a:t>
            </a:r>
            <a:endParaRPr lang="en-US" sz="4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56877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26852" y="2320618"/>
            <a:ext cx="8890297"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 centers are all about seeing a miracle from God or hearing a word of knowledge.</a:t>
            </a:r>
            <a:endParaRPr lang="en-US" sz="4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93663" y="4386426"/>
            <a:ext cx="4407594"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claim to be celebrations of joy</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064" b="4318"/>
          <a:stretch/>
        </p:blipFill>
        <p:spPr>
          <a:xfrm>
            <a:off x="5394920" y="4086061"/>
            <a:ext cx="3581400" cy="2514601"/>
          </a:xfrm>
          <a:prstGeom prst="rect">
            <a:avLst/>
          </a:prstGeom>
          <a:effectLst>
            <a:softEdge rad="88900"/>
          </a:effectLst>
        </p:spPr>
      </p:pic>
    </p:spTree>
    <p:extLst>
      <p:ext uri="{BB962C8B-B14F-4D97-AF65-F5344CB8AC3E}">
        <p14:creationId xmlns:p14="http://schemas.microsoft.com/office/powerpoint/2010/main" val="1339763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46169"/>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not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seen… Though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Him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rejoice</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98685" y="3831069"/>
            <a:ext cx="8799908"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a:t>
            </a:r>
            <a:r>
              <a:rPr lang="en-US" sz="44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said to him,  </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‘Thomas</a:t>
            </a:r>
            <a:r>
              <a:rPr lang="en-US" sz="44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because you have seen Me, you have believed. Blessed are those who have not seen and yet have believed</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(John 20:29)</a:t>
            </a:r>
            <a:endParaRPr lang="en-US" sz="4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44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37435400"/>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06276"/>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whom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having not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seen… Though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rejoice</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86023" y="3967029"/>
            <a:ext cx="8971954" cy="273921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had seen Jesus, manifested in glory </a:t>
            </a:r>
            <a:r>
              <a:rPr lang="en-US" sz="40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17:1-2) </a:t>
            </a:r>
            <a:r>
              <a:rPr lang="en-US" sz="4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heard Him speak </a:t>
            </a:r>
            <a:r>
              <a:rPr lang="en-US" sz="40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5-7) </a:t>
            </a:r>
            <a:r>
              <a:rPr lang="en-US" sz="4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handle Him with his hands </a:t>
            </a:r>
            <a:r>
              <a:rPr lang="en-US" sz="40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John 1:1)</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Even heard the Father speak from heaven </a:t>
            </a:r>
            <a:r>
              <a:rPr lang="en-US" sz="40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3:17)</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11775204"/>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99858" y="2245663"/>
            <a:ext cx="8799908"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rejoice with joy inexpressible and full of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they had not seen or heard anything they rejoiced in Him that could not be totally expressed in words, and full </a:t>
            </a:r>
            <a:r>
              <a:rPr lang="en-US" sz="44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praise </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err="1"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doxazo</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Him. This happens only when one’s faith is focused on Christ</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78337190"/>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300418"/>
            <a:ext cx="7620000" cy="4286251"/>
          </a:xfrm>
          <a:prstGeom prst="rect">
            <a:avLst/>
          </a:prstGeom>
          <a:effectLst>
            <a:softEdge rad="1270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27274" r="15733"/>
          <a:stretch/>
        </p:blipFill>
        <p:spPr>
          <a:xfrm>
            <a:off x="3798277" y="2971800"/>
            <a:ext cx="1470927" cy="1600200"/>
          </a:xfrm>
          <a:prstGeom prst="rect">
            <a:avLst/>
          </a:prstGeom>
          <a:effectLst>
            <a:softEdge rad="190500"/>
          </a:effectLst>
        </p:spPr>
      </p:pic>
    </p:spTree>
    <p:extLst>
      <p:ext uri="{BB962C8B-B14F-4D97-AF65-F5344CB8AC3E}">
        <p14:creationId xmlns:p14="http://schemas.microsoft.com/office/powerpoint/2010/main" val="40318621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264941"/>
            <a:ext cx="8534400" cy="175432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04800" y="3032800"/>
            <a:ext cx="8608216" cy="3708708"/>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7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Christians need to know that their </a:t>
            </a:r>
            <a:r>
              <a:rPr lang="en-US" sz="4700" b="1" u="sng"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a:t>
            </a:r>
            <a:r>
              <a:rPr lang="en-US" sz="47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experiences can, by faith, result in a portion in Christ’s suffering and glory, that even attracted the admiration of the prophets and angels.</a:t>
            </a:r>
            <a:endParaRPr lang="en-US" sz="47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571397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45663"/>
            <a:ext cx="8799908"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does one receive for greatly rejoicing in God whom you have not seen? </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256108" y="4553987"/>
            <a:ext cx="7086600" cy="10156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60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a:t>
            </a:r>
            <a:endParaRPr lang="en-US" sz="60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518429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45663"/>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receiving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key to this passage.</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891399"/>
            <a:ext cx="8799908"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err="1"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komizomai</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not simply to receive, but to receive back, to get what has belongs to oneself… but kept back, or to get what has come to one’s own by earning” </a:t>
            </a:r>
            <a:r>
              <a:rPr lang="en-US" sz="3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3600" b="1" dirty="0" err="1"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Hort</a:t>
            </a:r>
            <a:r>
              <a:rPr lang="en-US" sz="3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p.47)</a:t>
            </a:r>
            <a:endParaRPr lang="en-US" sz="3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83700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45663"/>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receiving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key to this passage.</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7" y="3838769"/>
            <a:ext cx="8799908"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Moulton and Milligan support this view, “this verb was especially found in connection with recovering a debt, or getting paid.” Merit implied in the context. </a:t>
            </a:r>
            <a:r>
              <a:rPr lang="en-US" sz="40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2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(Vocabulary of the Greek T.)</a:t>
            </a:r>
            <a:endParaRPr lang="en-US" sz="32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1993338"/>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98434" y="2357154"/>
            <a:ext cx="4648200"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u="sng"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from Judgment</a:t>
            </a:r>
            <a:endParaRPr lang="en-US" sz="4000" b="1" u="sng"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4799408" y="2375781"/>
            <a:ext cx="42859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u="sng"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47651" y="3325544"/>
            <a:ext cx="4549766" cy="317009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from receiving what we deserve – eternal condemnation, i.e.: “Hell” </a:t>
            </a:r>
            <a:r>
              <a:rPr lang="en-US" sz="40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a:t>
            </a:r>
            <a:r>
              <a:rPr lang="en-US" sz="40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 is contrary to what is our due.</a:t>
            </a:r>
            <a:endParaRPr lang="en-US" sz="40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4804096" y="3375176"/>
            <a:ext cx="4339904" cy="317009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Salvation by receiving what we deserve. </a:t>
            </a:r>
          </a:p>
          <a:p>
            <a:pPr algn="ctr"/>
            <a:r>
              <a:rPr lang="en-US" sz="40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due by virtue of a faith triumphant</a:t>
            </a:r>
          </a:p>
          <a:p>
            <a:pPr algn="ctr"/>
            <a:r>
              <a:rPr lang="en-US" sz="40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suffering.”</a:t>
            </a:r>
            <a:endParaRPr lang="en-US" sz="40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75742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00418"/>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receiving</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the present tense, is connected in time with the call to rejoice. </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4074386"/>
            <a:ext cx="8799908"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our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souls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 being actualized. The discloser of it awaits the revelation  of Christ is glory.</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755011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183800"/>
            <a:ext cx="8799908"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in the process of presently “obtaining for ourselves” a rich future with God. Rewards or benefits of a future abundant life for those of us who are found faithful </a:t>
            </a:r>
            <a:r>
              <a:rPr lang="en-US" sz="4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 2-3)</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61404" y="6069455"/>
            <a:ext cx="7621192" cy="646331"/>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3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Grace New Testament Commentary, p. 1147</a:t>
            </a:r>
            <a:endParaRPr lang="en-US" sz="3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0043592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00418"/>
            <a:ext cx="879990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your faith</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refers to the “telos” goal or objective.  </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924833"/>
            <a:ext cx="8799908"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true goal of Christian faith is more that to escape eternal damnation. It is to achieve a fullness of life now, and a </a:t>
            </a:r>
            <a:r>
              <a:rPr lang="en-US" sz="4400" b="1" i="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brilliant</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glory in the age to come.” </a:t>
            </a:r>
            <a:r>
              <a:rPr lang="en-US" sz="3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 Hodges, p. 23)</a:t>
            </a:r>
            <a:endParaRPr lang="en-US" sz="3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91822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676401" y="1177586"/>
            <a:ext cx="59239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Leads to Glory</a:t>
            </a:r>
            <a:endParaRPr lang="en-US" sz="5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3" name="TextBox 12"/>
          <p:cNvSpPr txBox="1"/>
          <p:nvPr/>
        </p:nvSpPr>
        <p:spPr>
          <a:xfrm>
            <a:off x="113108" y="2165687"/>
            <a:ext cx="8799908"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are as necessary to us as they were to our Lord. For Him, the path to glory led to the cross. So also for His followers. It was the great lesson Peter and the other disciples learned (with difficulty) in the period of the Gospels…”</a:t>
            </a:r>
            <a:endParaRPr lang="en-US" sz="4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162384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1000"/>
                            </p:stCondLst>
                            <p:childTnLst>
                              <p:par>
                                <p:cTn id="11" presetID="22" presetClass="entr" presetSubtype="8" fill="hold" grpId="0"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676401" y="1177586"/>
            <a:ext cx="5923954"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Suffering Leads to Glory</a:t>
            </a:r>
            <a:endParaRPr lang="en-US" sz="5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3" name="TextBox 12"/>
          <p:cNvSpPr txBox="1"/>
          <p:nvPr/>
        </p:nvSpPr>
        <p:spPr>
          <a:xfrm>
            <a:off x="113108" y="2165687"/>
            <a:ext cx="8799908" cy="36009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 great lesson of 1 Peter: as Christ won glory through suffering, so do we through our suffering. If we triumph in it, as He did, we save our souls.” </a:t>
            </a:r>
            <a:r>
              <a:rPr lang="en-US" sz="3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(Zane Hodge, First Peter, p. 23) </a:t>
            </a:r>
            <a:endParaRPr lang="en-US" sz="3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3231367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403909"/>
            <a:ext cx="8534400" cy="2123658"/>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6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a:t>
            </a:r>
          </a:p>
          <a:p>
            <a:pPr algn="ctr"/>
            <a:r>
              <a:rPr lang="en-US" sz="66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6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2984"/>
          <a:stretch/>
        </p:blipFill>
        <p:spPr>
          <a:xfrm>
            <a:off x="2260608" y="3521190"/>
            <a:ext cx="4622784" cy="3323289"/>
          </a:xfrm>
          <a:prstGeom prst="rect">
            <a:avLst/>
          </a:prstGeom>
          <a:effectLst>
            <a:softEdge rad="254000"/>
          </a:effectLst>
        </p:spPr>
      </p:pic>
    </p:spTree>
    <p:extLst>
      <p:ext uri="{BB962C8B-B14F-4D97-AF65-F5344CB8AC3E}">
        <p14:creationId xmlns:p14="http://schemas.microsoft.com/office/powerpoint/2010/main" val="3353201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0.70"/>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par>
                                <p:cTn id="10" presetID="10" presetClass="entr" presetSubtype="0"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7" name="TextBox 6"/>
          <p:cNvSpPr txBox="1"/>
          <p:nvPr/>
        </p:nvSpPr>
        <p:spPr>
          <a:xfrm>
            <a:off x="304800" y="1264941"/>
            <a:ext cx="8534400" cy="1754326"/>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Preface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Our Hope and Goal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35924" y="3174583"/>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35924" y="4233568"/>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35924" y="5292553"/>
            <a:ext cx="8534400" cy="83099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48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48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48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23590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62200"/>
            <a:ext cx="8799908"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salvation the prophets have inquired and searched carefully, who prophesied of the grace that would come to you</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(1:10)</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26703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62200"/>
            <a:ext cx="8799908"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salvation</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does </a:t>
            </a:r>
            <a:r>
              <a:rPr lang="en-US" sz="4800" b="1" u="sng"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refer to salvation to receive eternal life, for they had already received it in the same way as all Church-age believers do, by believing in Christ for it.</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86124810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62200"/>
            <a:ext cx="8799908"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salvation</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does refer to the salvation of the soul, our share in the sufferings and its outcome in  glory.</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1086377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52117" y="2279353"/>
            <a:ext cx="8799908"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prophets have inquired and searched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carefully</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expresses their effort and desire to understand fully what they predicted to come about</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10146" y="5304633"/>
            <a:ext cx="8723709" cy="141577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a:t>
            </a:r>
            <a:r>
              <a:rPr lang="en-US" sz="43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prayed</a:t>
            </a:r>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God and </a:t>
            </a:r>
            <a:r>
              <a:rPr lang="en-US" sz="43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studied</a:t>
            </a:r>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their own writings and wondered about its significance.   </a:t>
            </a:r>
            <a:endParaRPr lang="en-US" sz="43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87436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58558"/>
            <a:ext cx="8799908" cy="304698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prophesied of the grace that would come to you</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this grace was not for them, but for us, the grace to share in the sufferings of Christ and His glory.</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48468508"/>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00418"/>
            <a:ext cx="8799908"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you it has been granted on behalf of Christ, not only to believe in Him, but also to suffer for His sake</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Phil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1:29).</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0135088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245663"/>
            <a:ext cx="8799908"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“searching </a:t>
            </a:r>
            <a:r>
              <a:rPr lang="en-US" sz="48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or what manner of time, the Spirit of Christ who was in them was indicating when He testified beforehand the sufferings of Christ and the glories that would follow</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(1:11)</a:t>
            </a:r>
            <a:endPar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85400202"/>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2046" y="2300418"/>
            <a:ext cx="8799908" cy="43396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prophets were not questioning the meaning of their prophecies. They understood they spoke of the suffering and glories to follow. It was the details “</a:t>
            </a:r>
            <a:r>
              <a:rPr lang="en-US" sz="4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a:t>
            </a: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the timing “</a:t>
            </a:r>
            <a:r>
              <a:rPr lang="en-US" sz="4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manner of time</a:t>
            </a: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which they wondered.</a:t>
            </a:r>
            <a:endParaRPr lang="en-US" sz="46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8636561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43011" y="2300418"/>
            <a:ext cx="9057977" cy="406265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3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 it was revealed that, not to themselves, but to us they were ministering the things which now have been reported to you through those who have preached the gospel to you by the Holy Spirit sent from heaven -- things which angels desire to look into</a:t>
            </a:r>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3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(1:12)</a:t>
            </a:r>
            <a:endParaRPr lang="en-US" sz="43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06682018"/>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3906" y="2300418"/>
            <a:ext cx="8796188"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prophets did not understand everything they were writing, but what they did understand is that what they wrote was for a later generation to benefit, it was “</a:t>
            </a:r>
            <a:r>
              <a:rPr lang="en-US" sz="46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to themselves</a:t>
            </a: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6850272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78616" y="1320000"/>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990599" y="2431919"/>
            <a:ext cx="7162799"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Explains what God has done.</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70853" y="3563330"/>
            <a:ext cx="8802292" cy="292387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given us a hope of a glorious inheritance. This inheritance is our salvation for which is preserved by His Divine power and faithfulness.</a:t>
            </a:r>
            <a:endParaRPr lang="en-US" sz="4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5305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3906" y="2300418"/>
            <a:ext cx="8796188" cy="3785652"/>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prophets were </a:t>
            </a:r>
            <a:r>
              <a:rPr lang="en-US" sz="4600" b="1" dirty="0" smtClean="0">
                <a:ln w="190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forward-looking</a:t>
            </a: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them it was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revealed</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readers were </a:t>
            </a:r>
            <a:r>
              <a:rPr lang="en-US" sz="4800" b="1" dirty="0" smtClean="0">
                <a:ln w="190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backward-looking</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which now have been reported to you through those who have preached the gospel to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98157585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3906" y="2300418"/>
            <a:ext cx="8796188" cy="36933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those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who have preached the gospel to </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those who had preached the good news to them and to us by the Holy Spirit reported the very details about which the prophets wondered. </a:t>
            </a:r>
            <a:endParaRPr lang="en-US" sz="4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93414298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39353" y="2300418"/>
            <a:ext cx="8665294"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things which angels desire to look into</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3308983"/>
            <a:ext cx="8694763"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8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look </a:t>
            </a:r>
            <a:r>
              <a:rPr lang="en-US" sz="48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into</a:t>
            </a:r>
            <a:r>
              <a:rPr lang="en-US" sz="48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means “to bend over” (to see) something </a:t>
            </a:r>
            <a:r>
              <a:rPr lang="en-US" sz="4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24:12; John 20:5; 11) </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suggest the intense interest of angels in our experience of the Messianic Salvation.</a:t>
            </a:r>
            <a:endParaRPr lang="en-US" sz="4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1428840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70550" y="2300418"/>
            <a:ext cx="8893894" cy="406265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prophets longed to be part of the </a:t>
            </a:r>
            <a:r>
              <a:rPr lang="en-US" sz="43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Messianic Experience</a:t>
            </a:r>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enquired about the time and were told that such participation was not for them, but for those of a future day</a:t>
            </a:r>
            <a:r>
              <a:rPr lang="en-US" sz="4300" b="1" dirty="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Our special privilege is that we actually life in the fulfillment of what the prophets </a:t>
            </a:r>
            <a:r>
              <a:rPr lang="en-US" sz="43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foretold. </a:t>
            </a:r>
            <a:endParaRPr lang="en-US" sz="43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322333"/>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Appeal</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1:10-12</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4275722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57090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250106" y="1129285"/>
            <a:ext cx="8643788" cy="550920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entire preface </a:t>
            </a:r>
            <a:r>
              <a:rPr lang="en-US" sz="4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1:3-12</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strikes a note of triumph. No other approach could better lift the spirits of the afflicted than this. That the suffering Christian (follower of Christ) is to realize his experience can, by faith accomplish </a:t>
            </a:r>
            <a:r>
              <a:rPr lang="en-US" sz="4400" b="1" dirty="0" smtClean="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salvation of the soul</a:t>
            </a:r>
            <a:r>
              <a:rPr lang="en-US" sz="4400" b="1" dirty="0" smtClean="0">
                <a:ln w="190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which is nothing less than a portion in the Messiah’s suffering and glory. </a:t>
            </a:r>
            <a:endParaRPr lang="en-US" sz="4400" b="1" dirty="0">
              <a:ln w="190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807486193"/>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47650" y="1274600"/>
            <a:ext cx="8648701" cy="526297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goal, the end of our faith, is the </a:t>
            </a:r>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alvation of the soul which is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3923491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78616" y="1320000"/>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Nature</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1:3-5</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32754" y="2324931"/>
            <a:ext cx="8878493" cy="443198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7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we strive by faith to attain our full birth right – the whole inheritance which can be ours – whatever we have laid up of heavenly treasure is being safely protected for us there” by God’s power and trust. </a:t>
            </a:r>
            <a:r>
              <a:rPr lang="en-US" sz="4000" b="1" dirty="0" smtClean="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 p. 19)</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385689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13" name="TextBox 12"/>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8" name="TextBox 7"/>
          <p:cNvSpPr txBox="1"/>
          <p:nvPr/>
        </p:nvSpPr>
        <p:spPr>
          <a:xfrm>
            <a:off x="304800" y="1299218"/>
            <a:ext cx="8534400" cy="923330"/>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Joy</a:t>
            </a:r>
            <a:r>
              <a:rPr lang="en-US" sz="54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Salvation - </a:t>
            </a:r>
            <a:r>
              <a:rPr lang="en-US" sz="5400" b="1" dirty="0" smtClean="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1:6-9</a:t>
            </a:r>
            <a:endParaRPr lang="en-US" sz="54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453" y="2411962"/>
            <a:ext cx="9144000" cy="861774"/>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ctr"/>
            <a:r>
              <a:rPr lang="en-US" sz="50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Describes Our Salvation and What We Do</a:t>
            </a:r>
            <a:endParaRPr lang="en-US" sz="50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189307" y="3521766"/>
            <a:ext cx="8802292" cy="2923877"/>
          </a:xfrm>
          <a:prstGeom prst="rect">
            <a:avLst/>
          </a:prstGeom>
          <a:noFill/>
          <a:effectLst>
            <a:glow rad="127000">
              <a:srgbClr val="4D240B"/>
            </a:glow>
            <a:softEdge rad="254000"/>
          </a:effectLst>
        </p:spPr>
        <p:txBody>
          <a:bodyPr wrap="square" rtlCol="0">
            <a:spAutoFit/>
            <a:scene3d>
              <a:camera prst="orthographicFront"/>
              <a:lightRig rig="threePt" dir="t"/>
            </a:scene3d>
            <a:sp3d prstMaterial="matte"/>
          </a:bodyPr>
          <a:lstStyle/>
          <a:p>
            <a:pPr algn="just"/>
            <a:r>
              <a:rPr lang="en-US" sz="4600" b="1" dirty="0" smtClean="0">
                <a:ln w="19050">
                  <a:solidFill>
                    <a:sysClr val="windowText" lastClr="000000"/>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to exalt in God despite trials we experience, which are purifying our faith for a future glory. The salvation of the soul is the goal of our faith. </a:t>
            </a:r>
            <a:endParaRPr lang="en-US" sz="4600" b="1" dirty="0">
              <a:ln w="19050">
                <a:solidFill>
                  <a:sysClr val="windowText" lastClr="000000"/>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31018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112790</TotalTime>
  <Words>3936</Words>
  <Application>Microsoft Office PowerPoint</Application>
  <PresentationFormat>On-screen Show (4:3)</PresentationFormat>
  <Paragraphs>348</Paragraphs>
  <Slides>76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2468</cp:revision>
  <dcterms:created xsi:type="dcterms:W3CDTF">2010-02-05T17:09:41Z</dcterms:created>
  <dcterms:modified xsi:type="dcterms:W3CDTF">2020-07-06T13:52:10Z</dcterms:modified>
</cp:coreProperties>
</file>